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76" r:id="rId3"/>
    <p:sldId id="377" r:id="rId4"/>
    <p:sldId id="379" r:id="rId5"/>
    <p:sldId id="378" r:id="rId6"/>
    <p:sldId id="264" r:id="rId7"/>
    <p:sldId id="265" r:id="rId8"/>
    <p:sldId id="266" r:id="rId9"/>
    <p:sldId id="267" r:id="rId10"/>
    <p:sldId id="268" r:id="rId11"/>
    <p:sldId id="263" r:id="rId12"/>
    <p:sldId id="269" r:id="rId13"/>
    <p:sldId id="270" r:id="rId14"/>
    <p:sldId id="271" r:id="rId15"/>
    <p:sldId id="348" r:id="rId16"/>
    <p:sldId id="349" r:id="rId17"/>
    <p:sldId id="350" r:id="rId18"/>
    <p:sldId id="351" r:id="rId19"/>
    <p:sldId id="352" r:id="rId20"/>
    <p:sldId id="353" r:id="rId21"/>
    <p:sldId id="272" r:id="rId22"/>
    <p:sldId id="321" r:id="rId23"/>
    <p:sldId id="279" r:id="rId24"/>
    <p:sldId id="280" r:id="rId25"/>
    <p:sldId id="281" r:id="rId26"/>
    <p:sldId id="284" r:id="rId27"/>
    <p:sldId id="282" r:id="rId28"/>
    <p:sldId id="273" r:id="rId29"/>
    <p:sldId id="277" r:id="rId30"/>
    <p:sldId id="274" r:id="rId31"/>
    <p:sldId id="275" r:id="rId32"/>
    <p:sldId id="276" r:id="rId33"/>
    <p:sldId id="278" r:id="rId34"/>
    <p:sldId id="285" r:id="rId35"/>
    <p:sldId id="286" r:id="rId36"/>
    <p:sldId id="287" r:id="rId37"/>
    <p:sldId id="354" r:id="rId38"/>
    <p:sldId id="355" r:id="rId39"/>
    <p:sldId id="356" r:id="rId40"/>
    <p:sldId id="357" r:id="rId41"/>
    <p:sldId id="359" r:id="rId42"/>
    <p:sldId id="360" r:id="rId43"/>
    <p:sldId id="374" r:id="rId44"/>
    <p:sldId id="363" r:id="rId45"/>
    <p:sldId id="358" r:id="rId46"/>
    <p:sldId id="367" r:id="rId47"/>
    <p:sldId id="369" r:id="rId48"/>
    <p:sldId id="362" r:id="rId49"/>
    <p:sldId id="364" r:id="rId50"/>
    <p:sldId id="365" r:id="rId51"/>
    <p:sldId id="368" r:id="rId52"/>
    <p:sldId id="366" r:id="rId53"/>
    <p:sldId id="372" r:id="rId54"/>
    <p:sldId id="373" r:id="rId55"/>
    <p:sldId id="375" r:id="rId56"/>
    <p:sldId id="370" r:id="rId57"/>
    <p:sldId id="361" r:id="rId58"/>
    <p:sldId id="371" r:id="rId59"/>
    <p:sldId id="344" r:id="rId60"/>
    <p:sldId id="345" r:id="rId61"/>
    <p:sldId id="34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3" autoAdjust="0"/>
  </p:normalViewPr>
  <p:slideViewPr>
    <p:cSldViewPr>
      <p:cViewPr>
        <p:scale>
          <a:sx n="77" d="100"/>
          <a:sy n="77" d="100"/>
        </p:scale>
        <p:origin x="-1622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FB2D-76DB-4E3E-A108-A93659CF1608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1A86-9FFB-4C48-8DBA-73E907CC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90C8F-B673-4555-A522-4F24053451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specify two-and-one – that’s the default for three.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if there’s a default for six</a:t>
            </a:r>
            <a:r>
              <a:rPr lang="en-US" baseline="0" dirty="0" smtClean="0"/>
              <a:t> items on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Roundels</a:t>
            </a:r>
            <a:r>
              <a:rPr lang="en-US" baseline="0" dirty="0" smtClean="0"/>
              <a:t> Or can be called </a:t>
            </a:r>
            <a:r>
              <a:rPr lang="en-US" baseline="0" dirty="0" smtClean="0"/>
              <a:t>bezants.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say “throughout”, that’s default</a:t>
            </a:r>
            <a:r>
              <a:rPr lang="en-US" baseline="0" dirty="0" smtClean="0"/>
              <a:t> for crosses.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Semy is one of the few situations where central charge isn’t listed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is listed first since its in </a:t>
            </a:r>
            <a:r>
              <a:rPr lang="en-US" dirty="0" err="1" smtClean="0"/>
              <a:t>dexter</a:t>
            </a:r>
            <a:r>
              <a:rPr lang="en-US" dirty="0" smtClean="0"/>
              <a:t> chief, though no difference</a:t>
            </a:r>
            <a:r>
              <a:rPr lang="en-US" baseline="0" dirty="0" smtClean="0"/>
              <a:t> for conflict.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Semy is one of the few situations where central charge isn’t listed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divisions,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barry</a:t>
            </a:r>
            <a:r>
              <a:rPr lang="en-US" baseline="0" dirty="0" smtClean="0"/>
              <a:t>.  Argent to chief, so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chevronelly</a:t>
            </a:r>
            <a:r>
              <a:rPr lang="en-US" baseline="0" dirty="0" smtClean="0"/>
              <a:t> since unequal number of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01F-962C-4CAF-B9CF-CE33B017F0FB}" type="datetime1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B98-FE58-4D11-8D00-B3FF4F404C52}" type="datetime1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A788-A11B-46C1-AF3A-5F81E9C1294D}" type="datetime1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B7AE-3E67-40F8-B69B-682430F034B5}" type="datetime1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CEBE-272B-4EF0-805C-3D53D66E4359}" type="datetime1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0F5D-D22C-49BC-9925-5CFB55B779E6}" type="datetime1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EC60-9B8E-4470-8BE3-00B38F7E95C5}" type="datetime1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9CE-CC3A-4FD4-A16C-DFDF6E24B896}" type="datetime1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104F-ABAC-446B-97EF-C1B6E129CF21}" type="datetime1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7827-4D01-4004-8360-B806B561F86A}" type="datetime1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1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58AA-EE9A-4E08-B719-6865809D2909}" type="datetime1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EB82-F6EB-41AC-96B1-CB6B308EDD07}" type="datetime1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raldry.sca.org/armory/bruce.html" TargetMode="External"/><Relationship Id="rId2" Type="http://schemas.openxmlformats.org/officeDocument/2006/relationships/hyperlink" Target="http://heraldry.sca.org/armory/prim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raldsnet.org/saitou/parker/Jpglossa.htm" TargetMode="External"/><Relationship Id="rId4" Type="http://schemas.openxmlformats.org/officeDocument/2006/relationships/hyperlink" Target="http://heraldry.sca.org/armory_articles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org/details/completeguidetoh00foxdric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kinganswerlady.com/Stars/Rolls_of_Arms.html" TargetMode="External"/><Relationship Id="rId2" Type="http://schemas.openxmlformats.org/officeDocument/2006/relationships/hyperlink" Target="http://www.s-gabriel.org/herald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ehudaheraldry.com/rolls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jgalak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eraldry.sca.org/laurel/sen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Armory 101 - Basics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Presented by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Yehuda ben Moshe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Elmet</a:t>
            </a:r>
            <a:r>
              <a:rPr lang="en-US" dirty="0" smtClean="0"/>
              <a:t> Herald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Reproducibility (A1C)</a:t>
            </a:r>
          </a:p>
          <a:p>
            <a:pPr lvl="1"/>
            <a:r>
              <a:rPr lang="en-US" dirty="0" smtClean="0"/>
              <a:t>Given a written blazon, two different artists should be able to draw very similar emblazons of the armory</a:t>
            </a:r>
          </a:p>
          <a:p>
            <a:pPr lvl="1"/>
            <a:r>
              <a:rPr lang="en-US" dirty="0" smtClean="0"/>
              <a:t>Armory must be describable in standard heraldic terms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Recognizability</a:t>
            </a:r>
            <a:r>
              <a:rPr lang="en-US" dirty="0" smtClean="0"/>
              <a:t> (A1D)</a:t>
            </a:r>
          </a:p>
          <a:p>
            <a:pPr lvl="1"/>
            <a:r>
              <a:rPr lang="en-US" dirty="0" smtClean="0"/>
              <a:t>Armor should lend itself to instant identification</a:t>
            </a:r>
          </a:p>
          <a:p>
            <a:pPr lvl="1"/>
            <a:r>
              <a:rPr lang="en-US" dirty="0" smtClean="0"/>
              <a:t>Most of the period heraldic rules and styles arose out of this need</a:t>
            </a:r>
          </a:p>
          <a:p>
            <a:pPr lvl="1"/>
            <a:r>
              <a:rPr lang="en-US" dirty="0" smtClean="0"/>
              <a:t>The viewer should be able to immediately identify the charges and arrangements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Submissions should be reasonably </a:t>
            </a:r>
            <a:r>
              <a:rPr lang="en-US" dirty="0"/>
              <a:t>period (</a:t>
            </a:r>
            <a:r>
              <a:rPr lang="en-US" dirty="0" smtClean="0"/>
              <a:t>GP1B1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Period elements</a:t>
            </a:r>
          </a:p>
          <a:p>
            <a:pPr lvl="1"/>
            <a:r>
              <a:rPr lang="en-US" dirty="0" smtClean="0"/>
              <a:t>Period combinations of the elements</a:t>
            </a:r>
          </a:p>
          <a:p>
            <a:pPr lvl="1"/>
            <a:r>
              <a:rPr lang="en-US" dirty="0" smtClean="0"/>
              <a:t>“Core style” defines most common elements and combinations</a:t>
            </a:r>
          </a:p>
          <a:p>
            <a:pPr lvl="1"/>
            <a:r>
              <a:rPr lang="en-US" dirty="0" smtClean="0"/>
              <a:t>Individually attested patterns allow submissions outside core style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Style (</a:t>
            </a:r>
            <a:r>
              <a:rPr lang="en-US" dirty="0" smtClean="0"/>
              <a:t>A1A1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Described in detail in A2 and A3</a:t>
            </a:r>
          </a:p>
          <a:p>
            <a:pPr lvl="1"/>
            <a:r>
              <a:rPr lang="en-US" dirty="0" smtClean="0"/>
              <a:t>Not identical to the style of any specific place and time</a:t>
            </a:r>
          </a:p>
          <a:p>
            <a:pPr lvl="1"/>
            <a:r>
              <a:rPr lang="en-US" dirty="0" smtClean="0"/>
              <a:t>Based on the Anglo-Norman style</a:t>
            </a:r>
          </a:p>
          <a:p>
            <a:pPr lvl="1"/>
            <a:r>
              <a:rPr lang="en-US" dirty="0" smtClean="0"/>
              <a:t>For the most part, doesn’t require documentation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Individually Attested </a:t>
            </a:r>
            <a:r>
              <a:rPr lang="en-US" dirty="0"/>
              <a:t>Patterns (</a:t>
            </a:r>
            <a:r>
              <a:rPr lang="en-US" dirty="0" smtClean="0"/>
              <a:t>A1A2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Armory that doesn’t meet “Core Style” requirements</a:t>
            </a:r>
          </a:p>
          <a:p>
            <a:pPr lvl="1"/>
            <a:r>
              <a:rPr lang="en-US" dirty="0" smtClean="0"/>
              <a:t>Registerable if adequately documented</a:t>
            </a:r>
          </a:p>
          <a:p>
            <a:pPr lvl="1"/>
            <a:r>
              <a:rPr lang="en-US" dirty="0" smtClean="0"/>
              <a:t>Described in detail in A4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Heraldry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Early devices were simple, designed for rapid identification of opponents.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59063"/>
            <a:ext cx="157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951163"/>
            <a:ext cx="14351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735263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811463"/>
            <a:ext cx="177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145088" y="6488113"/>
            <a:ext cx="3998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Images from the Manesse Codex ca 1305</a:t>
            </a:r>
          </a:p>
        </p:txBody>
      </p:sp>
    </p:spTree>
    <p:extLst>
      <p:ext uri="{BB962C8B-B14F-4D97-AF65-F5344CB8AC3E}">
        <p14:creationId xmlns:p14="http://schemas.microsoft.com/office/powerpoint/2010/main" val="36581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Heraldry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/>
              <a:t>As warfare and technology evolved, individual identification became less important</a:t>
            </a:r>
          </a:p>
          <a:p>
            <a:pPr eaLnBrk="1" hangingPunct="1"/>
            <a:r>
              <a:rPr lang="en-US" smtClean="0"/>
              <a:t>“Heraldic space” was filling up</a:t>
            </a:r>
          </a:p>
          <a:p>
            <a:pPr eaLnBrk="1" hangingPunct="1"/>
            <a:r>
              <a:rPr lang="en-US" smtClean="0"/>
              <a:t>Heraldry became a perk of the nobility</a:t>
            </a:r>
          </a:p>
          <a:p>
            <a:pPr eaLnBrk="1" hangingPunct="1"/>
            <a:r>
              <a:rPr lang="en-US" smtClean="0"/>
              <a:t>Devices got more complex</a:t>
            </a:r>
          </a:p>
        </p:txBody>
      </p:sp>
    </p:spTree>
    <p:extLst>
      <p:ext uri="{BB962C8B-B14F-4D97-AF65-F5344CB8AC3E}">
        <p14:creationId xmlns:p14="http://schemas.microsoft.com/office/powerpoint/2010/main" val="2400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Heraldry</a:t>
            </a:r>
          </a:p>
        </p:txBody>
      </p:sp>
      <p:pic>
        <p:nvPicPr>
          <p:cNvPr id="24578" name="Picture 8"/>
          <p:cNvPicPr>
            <a:picLocks noChangeAspect="1"/>
          </p:cNvPicPr>
          <p:nvPr/>
        </p:nvPicPr>
        <p:blipFill>
          <a:blip r:embed="rId2"/>
          <a:srcRect t="79784" r="33556" b="2156"/>
          <a:stretch>
            <a:fillRect/>
          </a:stretch>
        </p:blipFill>
        <p:spPr bwMode="auto">
          <a:xfrm>
            <a:off x="2351088" y="1163638"/>
            <a:ext cx="40465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/>
          <p:cNvPicPr>
            <a:picLocks noChangeAspect="1"/>
          </p:cNvPicPr>
          <p:nvPr/>
        </p:nvPicPr>
        <p:blipFill>
          <a:blip r:embed="rId3"/>
          <a:srcRect t="28731" r="32132" b="52934"/>
          <a:stretch>
            <a:fillRect/>
          </a:stretch>
        </p:blipFill>
        <p:spPr bwMode="auto">
          <a:xfrm>
            <a:off x="2333625" y="3124200"/>
            <a:ext cx="4079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/>
          <p:cNvPicPr>
            <a:picLocks noChangeAspect="1"/>
          </p:cNvPicPr>
          <p:nvPr/>
        </p:nvPicPr>
        <p:blipFill>
          <a:blip r:embed="rId4"/>
          <a:srcRect l="35136" t="77135" b="4550"/>
          <a:stretch>
            <a:fillRect/>
          </a:stretch>
        </p:blipFill>
        <p:spPr bwMode="auto">
          <a:xfrm>
            <a:off x="2522538" y="4813300"/>
            <a:ext cx="37036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2209800" y="6488113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Images from the Armorial of the Order of the Golden Fleece ca 1560</a:t>
            </a:r>
          </a:p>
        </p:txBody>
      </p:sp>
    </p:spTree>
    <p:extLst>
      <p:ext uri="{BB962C8B-B14F-4D97-AF65-F5344CB8AC3E}">
        <p14:creationId xmlns:p14="http://schemas.microsoft.com/office/powerpoint/2010/main" val="13232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Heraldry - Marshalling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Noble families combined arms to show relationships</a:t>
            </a:r>
          </a:p>
          <a:p>
            <a:pPr eaLnBrk="1" hangingPunct="1"/>
            <a:r>
              <a:rPr lang="en-US" smtClean="0"/>
              <a:t>Armigerous wives combined their devices with those of their husbands</a:t>
            </a:r>
          </a:p>
          <a:p>
            <a:pPr eaLnBrk="1" hangingPunct="1"/>
            <a:r>
              <a:rPr lang="en-US" smtClean="0"/>
              <a:t>Children with two armigerous parents used devices combining those of </a:t>
            </a:r>
          </a:p>
          <a:p>
            <a:pPr eaLnBrk="1" hangingPunct="1"/>
            <a:r>
              <a:rPr lang="en-US" smtClean="0"/>
              <a:t>Three types of marshalling – dimidiation, impalement, quartering</a:t>
            </a:r>
          </a:p>
        </p:txBody>
      </p:sp>
    </p:spTree>
    <p:extLst>
      <p:ext uri="{BB962C8B-B14F-4D97-AF65-F5344CB8AC3E}">
        <p14:creationId xmlns:p14="http://schemas.microsoft.com/office/powerpoint/2010/main" val="42434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Heraldry - Marshalling</a:t>
            </a:r>
          </a:p>
        </p:txBody>
      </p:sp>
      <p:pic>
        <p:nvPicPr>
          <p:cNvPr id="2867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63775"/>
            <a:ext cx="273685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300" y="2263775"/>
            <a:ext cx="273685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60600"/>
            <a:ext cx="27416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454025" y="52197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Dimidiation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3463925" y="52197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Impaling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6475413" y="52197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Quartering</a:t>
            </a:r>
          </a:p>
        </p:txBody>
      </p:sp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5029200" y="6032500"/>
            <a:ext cx="339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Images from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7589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Armory is vast</a:t>
            </a:r>
          </a:p>
          <a:p>
            <a:pPr lvl="1"/>
            <a:r>
              <a:rPr lang="en-US" dirty="0" smtClean="0"/>
              <a:t>Dozens of lines of division</a:t>
            </a:r>
          </a:p>
          <a:p>
            <a:pPr lvl="1"/>
            <a:r>
              <a:rPr lang="en-US" dirty="0" smtClean="0"/>
              <a:t>Hundreds (thousands?) of charges</a:t>
            </a:r>
          </a:p>
          <a:p>
            <a:pPr lvl="1"/>
            <a:r>
              <a:rPr lang="en-US" dirty="0" smtClean="0"/>
              <a:t>Postures of quadrupeds, birds, etc.</a:t>
            </a:r>
          </a:p>
          <a:p>
            <a:r>
              <a:rPr lang="en-US" dirty="0" smtClean="0"/>
              <a:t>We cover only a tiny fraction of this</a:t>
            </a:r>
          </a:p>
          <a:p>
            <a:r>
              <a:rPr lang="en-US" dirty="0" smtClean="0"/>
              <a:t>Many resources for learning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Heraldry - Marshalling</a:t>
            </a: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rcRect l="65639" t="76804"/>
          <a:stretch>
            <a:fillRect/>
          </a:stretch>
        </p:blipFill>
        <p:spPr bwMode="auto">
          <a:xfrm>
            <a:off x="595313" y="1538288"/>
            <a:ext cx="161131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/>
          </p:cNvPicPr>
          <p:nvPr/>
        </p:nvPicPr>
        <p:blipFill>
          <a:blip r:embed="rId2"/>
          <a:srcRect l="36781" t="25896" r="31610" b="50000"/>
          <a:stretch>
            <a:fillRect/>
          </a:stretch>
        </p:blipFill>
        <p:spPr bwMode="auto">
          <a:xfrm>
            <a:off x="3200400" y="1546225"/>
            <a:ext cx="148113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1"/>
          <p:cNvPicPr>
            <a:picLocks noChangeAspect="1"/>
          </p:cNvPicPr>
          <p:nvPr/>
        </p:nvPicPr>
        <p:blipFill>
          <a:blip r:embed="rId3"/>
          <a:srcRect l="46745" t="48705" r="2477" b="26833"/>
          <a:stretch>
            <a:fillRect/>
          </a:stretch>
        </p:blipFill>
        <p:spPr bwMode="auto">
          <a:xfrm>
            <a:off x="5562600" y="1522413"/>
            <a:ext cx="235743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19450"/>
            <a:ext cx="31242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0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Tinctures (A3B1)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Colors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962400"/>
            <a:ext cx="82296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179638"/>
            <a:ext cx="1219200" cy="1143000"/>
          </a:xfrm>
          <a:prstGeom prst="rect">
            <a:avLst/>
          </a:prstGeom>
          <a:solidFill>
            <a:srgbClr val="FF0000"/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1092200" y="3438525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Gules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0300" y="2179638"/>
            <a:ext cx="1219200" cy="1143000"/>
          </a:xfrm>
          <a:prstGeom prst="rect">
            <a:avLst/>
          </a:prstGeom>
          <a:solidFill>
            <a:srgbClr val="0070C0"/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2654300" y="3438525"/>
            <a:ext cx="72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Azure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0" y="2179638"/>
            <a:ext cx="1219200" cy="1143000"/>
          </a:xfrm>
          <a:prstGeom prst="rect">
            <a:avLst/>
          </a:prstGeom>
          <a:solidFill>
            <a:schemeClr val="tx1"/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73" name="TextBox 12"/>
          <p:cNvSpPr txBox="1">
            <a:spLocks noChangeArrowheads="1"/>
          </p:cNvSpPr>
          <p:nvPr/>
        </p:nvSpPr>
        <p:spPr bwMode="auto">
          <a:xfrm>
            <a:off x="4225925" y="3438525"/>
            <a:ext cx="69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4500" y="2179638"/>
            <a:ext cx="1219200" cy="1143000"/>
          </a:xfrm>
          <a:prstGeom prst="rect">
            <a:avLst/>
          </a:prstGeom>
          <a:solidFill>
            <a:srgbClr val="00B050"/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75" name="TextBox 15"/>
          <p:cNvSpPr txBox="1">
            <a:spLocks noChangeArrowheads="1"/>
          </p:cNvSpPr>
          <p:nvPr/>
        </p:nvSpPr>
        <p:spPr bwMode="auto">
          <a:xfrm>
            <a:off x="5845175" y="3438525"/>
            <a:ext cx="57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Vert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86600" y="2179638"/>
            <a:ext cx="1219200" cy="1143000"/>
          </a:xfrm>
          <a:prstGeom prst="rect">
            <a:avLst/>
          </a:prstGeom>
          <a:solidFill>
            <a:srgbClr val="7030A0"/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77" name="TextBox 18"/>
          <p:cNvSpPr txBox="1">
            <a:spLocks noChangeArrowheads="1"/>
          </p:cNvSpPr>
          <p:nvPr/>
        </p:nvSpPr>
        <p:spPr bwMode="auto">
          <a:xfrm>
            <a:off x="7224713" y="3438525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Purpure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00300" y="4692650"/>
            <a:ext cx="12192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79" name="TextBox 21"/>
          <p:cNvSpPr txBox="1">
            <a:spLocks noChangeArrowheads="1"/>
          </p:cNvSpPr>
          <p:nvPr/>
        </p:nvSpPr>
        <p:spPr bwMode="auto">
          <a:xfrm>
            <a:off x="2801938" y="595153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38788" y="4681538"/>
            <a:ext cx="12192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81" name="TextBox 24"/>
          <p:cNvSpPr txBox="1">
            <a:spLocks noChangeArrowheads="1"/>
          </p:cNvSpPr>
          <p:nvPr/>
        </p:nvSpPr>
        <p:spPr bwMode="auto">
          <a:xfrm>
            <a:off x="5741988" y="5942013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Argent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Tinctures (A3B1)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62300" cy="53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962400"/>
            <a:ext cx="82296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1022044" y="3438525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Ermine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2515160" y="3438525"/>
            <a:ext cx="1000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Erminois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873" name="TextBox 12"/>
          <p:cNvSpPr txBox="1">
            <a:spLocks noChangeArrowheads="1"/>
          </p:cNvSpPr>
          <p:nvPr/>
        </p:nvSpPr>
        <p:spPr bwMode="auto">
          <a:xfrm>
            <a:off x="5018498" y="3438525"/>
            <a:ext cx="1012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Counter-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Ermine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875" name="TextBox 15"/>
          <p:cNvSpPr txBox="1">
            <a:spLocks noChangeArrowheads="1"/>
          </p:cNvSpPr>
          <p:nvPr/>
        </p:nvSpPr>
        <p:spPr bwMode="auto">
          <a:xfrm>
            <a:off x="6763339" y="3438525"/>
            <a:ext cx="646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Pean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879" name="TextBox 21"/>
          <p:cNvSpPr txBox="1">
            <a:spLocks noChangeArrowheads="1"/>
          </p:cNvSpPr>
          <p:nvPr/>
        </p:nvSpPr>
        <p:spPr bwMode="auto">
          <a:xfrm>
            <a:off x="2736428" y="5951538"/>
            <a:ext cx="546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Vair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881" name="TextBox 24"/>
          <p:cNvSpPr txBox="1">
            <a:spLocks noChangeArrowheads="1"/>
          </p:cNvSpPr>
          <p:nvPr/>
        </p:nvSpPr>
        <p:spPr bwMode="auto">
          <a:xfrm>
            <a:off x="5744881" y="5942013"/>
            <a:ext cx="807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Potent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86300" y="1604437"/>
            <a:ext cx="31623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Colors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41537"/>
            <a:ext cx="1219202" cy="12192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79" y="4643437"/>
            <a:ext cx="1160556" cy="12192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0796"/>
            <a:ext cx="1219202" cy="1219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56" y="2140796"/>
            <a:ext cx="1219202" cy="12192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140796"/>
            <a:ext cx="1219202" cy="12192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8" y="4643437"/>
            <a:ext cx="1219202" cy="12192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Ordinaries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Ordinaries are charges</a:t>
            </a:r>
          </a:p>
          <a:p>
            <a:pPr eaLnBrk="1" hangingPunct="1"/>
            <a:r>
              <a:rPr lang="en-US" dirty="0" smtClean="0"/>
              <a:t>They are usually comprised of simple geometric figures running from side to side or top to bottom of the field</a:t>
            </a:r>
          </a:p>
          <a:p>
            <a:pPr eaLnBrk="1" hangingPunct="1"/>
            <a:r>
              <a:rPr lang="en-US" dirty="0" smtClean="0"/>
              <a:t>Ordinaries can be classified as central or peripheral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Ordinaries</a:t>
            </a:r>
          </a:p>
        </p:txBody>
      </p:sp>
      <p:sp>
        <p:nvSpPr>
          <p:cNvPr id="54274" name="TextBox 12"/>
          <p:cNvSpPr txBox="1">
            <a:spLocks noChangeArrowheads="1"/>
          </p:cNvSpPr>
          <p:nvPr/>
        </p:nvSpPr>
        <p:spPr bwMode="auto">
          <a:xfrm>
            <a:off x="415925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 Pale</a:t>
            </a:r>
          </a:p>
        </p:txBody>
      </p:sp>
      <p:sp>
        <p:nvSpPr>
          <p:cNvPr id="54275" name="TextBox 13"/>
          <p:cNvSpPr txBox="1">
            <a:spLocks noChangeArrowheads="1"/>
          </p:cNvSpPr>
          <p:nvPr/>
        </p:nvSpPr>
        <p:spPr bwMode="auto">
          <a:xfrm>
            <a:off x="4989513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 Bend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Central Ordinaries</a:t>
            </a:r>
          </a:p>
        </p:txBody>
      </p:sp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2703513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 Fess</a:t>
            </a: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7275513" y="5402263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 Bend</a:t>
            </a:r>
          </a:p>
          <a:p>
            <a:pPr algn="ctr"/>
            <a:r>
              <a:rPr lang="en-US"/>
              <a:t>Sinister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12" y="2519363"/>
            <a:ext cx="2148002" cy="2598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2" y="2519363"/>
            <a:ext cx="2148002" cy="2598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2" y="2519363"/>
            <a:ext cx="2148002" cy="2598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" y="2519363"/>
            <a:ext cx="2148002" cy="25986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Ordinaries</a:t>
            </a:r>
          </a:p>
        </p:txBody>
      </p:sp>
      <p:sp>
        <p:nvSpPr>
          <p:cNvPr id="54274" name="TextBox 12"/>
          <p:cNvSpPr txBox="1">
            <a:spLocks noChangeArrowheads="1"/>
          </p:cNvSpPr>
          <p:nvPr/>
        </p:nvSpPr>
        <p:spPr bwMode="auto">
          <a:xfrm>
            <a:off x="415925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dirty="0" smtClean="0"/>
              <a:t>Saltire</a:t>
            </a:r>
            <a:endParaRPr lang="en-US" dirty="0"/>
          </a:p>
        </p:txBody>
      </p:sp>
      <p:sp>
        <p:nvSpPr>
          <p:cNvPr id="54275" name="TextBox 13"/>
          <p:cNvSpPr txBox="1">
            <a:spLocks noChangeArrowheads="1"/>
          </p:cNvSpPr>
          <p:nvPr/>
        </p:nvSpPr>
        <p:spPr bwMode="auto">
          <a:xfrm>
            <a:off x="4989513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dirty="0" smtClean="0"/>
              <a:t>Chevron</a:t>
            </a:r>
            <a:endParaRPr lang="en-US" dirty="0"/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Central Ordinaries</a:t>
            </a:r>
          </a:p>
        </p:txBody>
      </p:sp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2703513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dirty="0" smtClean="0"/>
              <a:t>Cross</a:t>
            </a:r>
            <a:endParaRPr lang="en-US" dirty="0"/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7275513" y="5402263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dirty="0" smtClean="0"/>
              <a:t>Chevron Inverted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12" y="2519363"/>
            <a:ext cx="2148002" cy="2598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2" y="2519363"/>
            <a:ext cx="2148002" cy="2598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" y="2519363"/>
            <a:ext cx="2148002" cy="25986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25</a:t>
            </a:fld>
            <a:endParaRPr lang="en-US"/>
          </a:p>
        </p:txBody>
      </p:sp>
      <p:pic>
        <p:nvPicPr>
          <p:cNvPr id="7170" name="Picture 2" descr="C:\Users\jg\Dropbox\Heraldry\Classes\University\images\Insignia Anglica 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32419" r="15992"/>
          <a:stretch/>
        </p:blipFill>
        <p:spPr bwMode="auto">
          <a:xfrm>
            <a:off x="4610199" y="2519362"/>
            <a:ext cx="2282628" cy="25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Ordinaries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Central Ordinaries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8131" name="TextBox 12"/>
          <p:cNvSpPr txBox="1">
            <a:spLocks noChangeArrowheads="1"/>
          </p:cNvSpPr>
          <p:nvPr/>
        </p:nvSpPr>
        <p:spPr bwMode="auto">
          <a:xfrm>
            <a:off x="2085975" y="540067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a Pall</a:t>
            </a:r>
            <a:endParaRPr lang="en-US" dirty="0"/>
          </a:p>
        </p:txBody>
      </p:sp>
      <p:sp>
        <p:nvSpPr>
          <p:cNvPr id="48132" name="TextBox 13"/>
          <p:cNvSpPr txBox="1">
            <a:spLocks noChangeArrowheads="1"/>
          </p:cNvSpPr>
          <p:nvPr/>
        </p:nvSpPr>
        <p:spPr bwMode="auto">
          <a:xfrm>
            <a:off x="5438775" y="5424488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a Pall Inverted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68" y="2571479"/>
            <a:ext cx="2222014" cy="2688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8" y="2571479"/>
            <a:ext cx="2222014" cy="26881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Ordinaries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Peripheral Ordinaries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8131" name="TextBox 12"/>
          <p:cNvSpPr txBox="1">
            <a:spLocks noChangeArrowheads="1"/>
          </p:cNvSpPr>
          <p:nvPr/>
        </p:nvSpPr>
        <p:spPr bwMode="auto">
          <a:xfrm>
            <a:off x="867474" y="540067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Chief</a:t>
            </a:r>
            <a:endParaRPr lang="en-US" dirty="0"/>
          </a:p>
        </p:txBody>
      </p:sp>
      <p:sp>
        <p:nvSpPr>
          <p:cNvPr id="48132" name="TextBox 13"/>
          <p:cNvSpPr txBox="1">
            <a:spLocks noChangeArrowheads="1"/>
          </p:cNvSpPr>
          <p:nvPr/>
        </p:nvSpPr>
        <p:spPr bwMode="auto">
          <a:xfrm>
            <a:off x="6811074" y="5400675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Bordure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39274" y="5400675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82" y="2604524"/>
            <a:ext cx="2167384" cy="26220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82" y="2604524"/>
            <a:ext cx="2167384" cy="2622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" y="2604524"/>
            <a:ext cx="2167384" cy="26220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Lines of Division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Divides the field into 2 or more sections</a:t>
            </a:r>
          </a:p>
          <a:p>
            <a:pPr eaLnBrk="1" hangingPunct="1"/>
            <a:r>
              <a:rPr lang="en-US" dirty="0" smtClean="0"/>
              <a:t>Also known as:</a:t>
            </a:r>
          </a:p>
          <a:p>
            <a:pPr lvl="1"/>
            <a:r>
              <a:rPr lang="en-US" dirty="0" smtClean="0"/>
              <a:t>“Lines of Partition”</a:t>
            </a:r>
          </a:p>
          <a:p>
            <a:pPr lvl="1"/>
            <a:r>
              <a:rPr lang="en-US" dirty="0" smtClean="0"/>
              <a:t>“Field Divisions”</a:t>
            </a:r>
          </a:p>
          <a:p>
            <a:pPr lvl="1"/>
            <a:r>
              <a:rPr lang="en-US" dirty="0" smtClean="0"/>
              <a:t>“Field Partitions”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Lines of Division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Divisions into 2 sections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5059" name="Picture 4" descr="per p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2197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per b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90800"/>
            <a:ext cx="2197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per b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590800"/>
            <a:ext cx="2197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per f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90800"/>
            <a:ext cx="2197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2"/>
          <p:cNvSpPr txBox="1">
            <a:spLocks noChangeArrowheads="1"/>
          </p:cNvSpPr>
          <p:nvPr/>
        </p:nvSpPr>
        <p:spPr bwMode="auto">
          <a:xfrm>
            <a:off x="488950" y="5410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 Fess</a:t>
            </a:r>
          </a:p>
        </p:txBody>
      </p:sp>
      <p:sp>
        <p:nvSpPr>
          <p:cNvPr id="45064" name="TextBox 12"/>
          <p:cNvSpPr txBox="1">
            <a:spLocks noChangeArrowheads="1"/>
          </p:cNvSpPr>
          <p:nvPr/>
        </p:nvSpPr>
        <p:spPr bwMode="auto">
          <a:xfrm>
            <a:off x="2698750" y="5410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 Pale</a:t>
            </a:r>
          </a:p>
        </p:txBody>
      </p:sp>
      <p:sp>
        <p:nvSpPr>
          <p:cNvPr id="45065" name="TextBox 13"/>
          <p:cNvSpPr txBox="1">
            <a:spLocks noChangeArrowheads="1"/>
          </p:cNvSpPr>
          <p:nvPr/>
        </p:nvSpPr>
        <p:spPr bwMode="auto">
          <a:xfrm>
            <a:off x="4908550" y="5410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 Bend</a:t>
            </a:r>
          </a:p>
        </p:txBody>
      </p:sp>
      <p:sp>
        <p:nvSpPr>
          <p:cNvPr id="45066" name="TextBox 14"/>
          <p:cNvSpPr txBox="1">
            <a:spLocks noChangeArrowheads="1"/>
          </p:cNvSpPr>
          <p:nvPr/>
        </p:nvSpPr>
        <p:spPr bwMode="auto">
          <a:xfrm>
            <a:off x="7118350" y="54102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 Bend</a:t>
            </a:r>
          </a:p>
          <a:p>
            <a:pPr algn="ctr"/>
            <a:r>
              <a:rPr lang="en-US"/>
              <a:t>Sinister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 </a:t>
            </a:r>
            <a:r>
              <a:rPr lang="en-US" dirty="0"/>
              <a:t>Heraldic Primer: </a:t>
            </a:r>
            <a:r>
              <a:rPr lang="en-US" dirty="0">
                <a:hlinkClick r:id="rId2"/>
              </a:rPr>
              <a:t>http://heraldry.sca.org/armory/primer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A Grammar of Blazonry: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heraldry.sca.org/armory/bruce.html</a:t>
            </a:r>
            <a:endParaRPr lang="en-US" dirty="0" smtClean="0"/>
          </a:p>
          <a:p>
            <a:r>
              <a:rPr lang="en-US" dirty="0"/>
              <a:t>Articles: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heraldry.sca.org/armory_articles.html</a:t>
            </a:r>
            <a:endParaRPr lang="en-US" dirty="0" smtClean="0"/>
          </a:p>
          <a:p>
            <a:r>
              <a:rPr lang="en-US" dirty="0" smtClean="0"/>
              <a:t>Parker’s </a:t>
            </a:r>
            <a:r>
              <a:rPr lang="en-US" smtClean="0"/>
              <a:t>Glossary: </a:t>
            </a:r>
            <a:r>
              <a:rPr lang="en-US" smtClean="0">
                <a:hlinkClick r:id="rId5"/>
              </a:rPr>
              <a:t>http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www.heraldsnet.org/saitou/parker/Jpglossa.htm</a:t>
            </a:r>
            <a:endParaRPr lang="en-US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Lines of Division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Divisions into 2 sections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295400" y="5594349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 Chevron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599"/>
            <a:ext cx="2133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410200" y="559434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Per </a:t>
            </a:r>
            <a:r>
              <a:rPr lang="en-US" dirty="0" smtClean="0"/>
              <a:t>Chevron Inverted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08970"/>
            <a:ext cx="2133600" cy="25818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Lines of Division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smtClean="0"/>
              <a:t>Division into 3 sections</a:t>
            </a:r>
          </a:p>
          <a:p>
            <a:pPr eaLnBrk="1" hangingPunct="1"/>
            <a:endParaRPr lang="en-US" smtClean="0"/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733800" y="559435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Per </a:t>
            </a:r>
            <a:r>
              <a:rPr lang="en-US" dirty="0" smtClean="0"/>
              <a:t>Pall</a:t>
            </a:r>
            <a:endParaRPr lang="en-US" dirty="0"/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90800"/>
            <a:ext cx="2133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Lines of Division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smtClean="0"/>
              <a:t>Divisions into 4 sections</a:t>
            </a:r>
          </a:p>
          <a:p>
            <a:pPr eaLnBrk="1" hangingPunct="1"/>
            <a:endParaRPr lang="en-US" smtClean="0"/>
          </a:p>
        </p:txBody>
      </p:sp>
      <p:sp>
        <p:nvSpPr>
          <p:cNvPr id="48131" name="TextBox 12"/>
          <p:cNvSpPr txBox="1">
            <a:spLocks noChangeArrowheads="1"/>
          </p:cNvSpPr>
          <p:nvPr/>
        </p:nvSpPr>
        <p:spPr bwMode="auto">
          <a:xfrm>
            <a:off x="2085975" y="540067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 Saltire</a:t>
            </a:r>
          </a:p>
        </p:txBody>
      </p:sp>
      <p:sp>
        <p:nvSpPr>
          <p:cNvPr id="48132" name="TextBox 13"/>
          <p:cNvSpPr txBox="1">
            <a:spLocks noChangeArrowheads="1"/>
          </p:cNvSpPr>
          <p:nvPr/>
        </p:nvSpPr>
        <p:spPr bwMode="auto">
          <a:xfrm>
            <a:off x="5438775" y="5424488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Quarterly</a:t>
            </a:r>
          </a:p>
        </p:txBody>
      </p:sp>
      <p:pic>
        <p:nvPicPr>
          <p:cNvPr id="481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89213"/>
            <a:ext cx="219233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89213"/>
            <a:ext cx="219233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Lines of Division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Divisions into 6 or more sections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8131" name="TextBox 12"/>
          <p:cNvSpPr txBox="1">
            <a:spLocks noChangeArrowheads="1"/>
          </p:cNvSpPr>
          <p:nvPr/>
        </p:nvSpPr>
        <p:spPr bwMode="auto">
          <a:xfrm>
            <a:off x="867474" y="540067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Party of Six</a:t>
            </a:r>
            <a:endParaRPr lang="en-US" dirty="0"/>
          </a:p>
        </p:txBody>
      </p:sp>
      <p:sp>
        <p:nvSpPr>
          <p:cNvPr id="48132" name="TextBox 13"/>
          <p:cNvSpPr txBox="1">
            <a:spLocks noChangeArrowheads="1"/>
          </p:cNvSpPr>
          <p:nvPr/>
        </p:nvSpPr>
        <p:spPr bwMode="auto">
          <a:xfrm>
            <a:off x="6802836" y="5400675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Gyronny of Six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89213"/>
            <a:ext cx="2192148" cy="2652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89213"/>
            <a:ext cx="2192148" cy="2652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89213"/>
            <a:ext cx="2192148" cy="2652712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2237" y="5400675"/>
            <a:ext cx="1858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Gyronny of Eight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Charges</a:t>
            </a:r>
          </a:p>
        </p:txBody>
      </p:sp>
      <p:sp>
        <p:nvSpPr>
          <p:cNvPr id="54274" name="TextBox 12"/>
          <p:cNvSpPr txBox="1">
            <a:spLocks noChangeArrowheads="1"/>
          </p:cNvSpPr>
          <p:nvPr/>
        </p:nvSpPr>
        <p:spPr bwMode="auto">
          <a:xfrm>
            <a:off x="415925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Roundels</a:t>
            </a:r>
            <a:endParaRPr lang="en-US" dirty="0"/>
          </a:p>
        </p:txBody>
      </p:sp>
      <p:sp>
        <p:nvSpPr>
          <p:cNvPr id="54275" name="TextBox 13"/>
          <p:cNvSpPr txBox="1">
            <a:spLocks noChangeArrowheads="1"/>
          </p:cNvSpPr>
          <p:nvPr/>
        </p:nvSpPr>
        <p:spPr bwMode="auto">
          <a:xfrm>
            <a:off x="4989513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Annulets</a:t>
            </a:r>
            <a:endParaRPr lang="en-US" dirty="0"/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Geometrics</a:t>
            </a:r>
          </a:p>
        </p:txBody>
      </p:sp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2479869" y="5402262"/>
            <a:ext cx="1971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Mullets</a:t>
            </a:r>
          </a:p>
          <a:p>
            <a:pPr algn="ctr"/>
            <a:r>
              <a:rPr lang="en-US" dirty="0" smtClean="0"/>
              <a:t>(of five points)</a:t>
            </a:r>
            <a:endParaRPr lang="en-US" dirty="0"/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7275513" y="5402263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a Pile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1" y="2519363"/>
            <a:ext cx="2153424" cy="2605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01" y="2519363"/>
            <a:ext cx="2153424" cy="2605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01" y="2519363"/>
            <a:ext cx="2153424" cy="2605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3" y="2519363"/>
            <a:ext cx="2153424" cy="26052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Charges</a:t>
            </a:r>
          </a:p>
        </p:txBody>
      </p:sp>
      <p:sp>
        <p:nvSpPr>
          <p:cNvPr id="54274" name="TextBox 12"/>
          <p:cNvSpPr txBox="1">
            <a:spLocks noChangeArrowheads="1"/>
          </p:cNvSpPr>
          <p:nvPr/>
        </p:nvSpPr>
        <p:spPr bwMode="auto">
          <a:xfrm>
            <a:off x="415925" y="540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Lion Rampant</a:t>
            </a:r>
            <a:endParaRPr lang="en-US" dirty="0"/>
          </a:p>
        </p:txBody>
      </p:sp>
      <p:sp>
        <p:nvSpPr>
          <p:cNvPr id="54275" name="TextBox 13"/>
          <p:cNvSpPr txBox="1">
            <a:spLocks noChangeArrowheads="1"/>
          </p:cNvSpPr>
          <p:nvPr/>
        </p:nvSpPr>
        <p:spPr bwMode="auto">
          <a:xfrm>
            <a:off x="4989513" y="5402263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Eagle Displayed</a:t>
            </a:r>
            <a:endParaRPr lang="en-US" dirty="0"/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Animals</a:t>
            </a:r>
          </a:p>
        </p:txBody>
      </p:sp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2703513" y="5402263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Peacock in its Pride</a:t>
            </a:r>
            <a:endParaRPr lang="en-US" dirty="0"/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7275513" y="5402263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Dragon </a:t>
            </a:r>
            <a:r>
              <a:rPr lang="en-US" dirty="0" err="1" smtClean="0"/>
              <a:t>Segreant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30" y="2602764"/>
            <a:ext cx="2146366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6" y="2618183"/>
            <a:ext cx="2060574" cy="2407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5" y="2636748"/>
            <a:ext cx="1897940" cy="2370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27" y="2766988"/>
            <a:ext cx="2465772" cy="21096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Charges</a:t>
            </a:r>
          </a:p>
        </p:txBody>
      </p:sp>
      <p:sp>
        <p:nvSpPr>
          <p:cNvPr id="54274" name="TextBox 12"/>
          <p:cNvSpPr txBox="1">
            <a:spLocks noChangeArrowheads="1"/>
          </p:cNvSpPr>
          <p:nvPr/>
        </p:nvSpPr>
        <p:spPr bwMode="auto">
          <a:xfrm>
            <a:off x="415925" y="5402263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Bow and Arrow</a:t>
            </a:r>
            <a:endParaRPr lang="en-US" dirty="0"/>
          </a:p>
        </p:txBody>
      </p:sp>
      <p:sp>
        <p:nvSpPr>
          <p:cNvPr id="54275" name="TextBox 13"/>
          <p:cNvSpPr txBox="1">
            <a:spLocks noChangeArrowheads="1"/>
          </p:cNvSpPr>
          <p:nvPr/>
        </p:nvSpPr>
        <p:spPr bwMode="auto">
          <a:xfrm>
            <a:off x="4989513" y="5402263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Fleur de Lys</a:t>
            </a:r>
            <a:endParaRPr lang="en-US" dirty="0"/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Other</a:t>
            </a:r>
          </a:p>
        </p:txBody>
      </p:sp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2703513" y="5402263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Sword</a:t>
            </a:r>
            <a:endParaRPr lang="en-US" dirty="0"/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7275513" y="5402263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Ermine Spot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" y="2513520"/>
            <a:ext cx="2233061" cy="2430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60" y="2502319"/>
            <a:ext cx="1405106" cy="2453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18" y="2511690"/>
            <a:ext cx="1942190" cy="2434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89" y="2279162"/>
            <a:ext cx="810248" cy="28996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 Lines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en-US" smtClean="0"/>
              <a:t>Lines of division and lines forming ordinaries shown so far were simple, straight lines</a:t>
            </a:r>
          </a:p>
          <a:p>
            <a:pPr eaLnBrk="1" hangingPunct="1"/>
            <a:r>
              <a:rPr lang="en-US" smtClean="0"/>
              <a:t>Such lines can also be complex, using various patterns.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20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 Lines</a:t>
            </a:r>
          </a:p>
        </p:txBody>
      </p:sp>
      <p:sp>
        <p:nvSpPr>
          <p:cNvPr id="91138" name="TextBox 12"/>
          <p:cNvSpPr txBox="1">
            <a:spLocks noChangeArrowheads="1"/>
          </p:cNvSpPr>
          <p:nvPr/>
        </p:nvSpPr>
        <p:spPr bwMode="auto">
          <a:xfrm>
            <a:off x="363538" y="534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Embattled</a:t>
            </a:r>
          </a:p>
        </p:txBody>
      </p:sp>
      <p:sp>
        <p:nvSpPr>
          <p:cNvPr id="91139" name="TextBox 13"/>
          <p:cNvSpPr txBox="1">
            <a:spLocks noChangeArrowheads="1"/>
          </p:cNvSpPr>
          <p:nvPr/>
        </p:nvSpPr>
        <p:spPr bwMode="auto">
          <a:xfrm>
            <a:off x="7145338" y="534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Rayonny</a:t>
            </a:r>
          </a:p>
        </p:txBody>
      </p:sp>
      <p:pic>
        <p:nvPicPr>
          <p:cNvPr id="9114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2338388"/>
            <a:ext cx="20986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2338388"/>
            <a:ext cx="20986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338388"/>
            <a:ext cx="20986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338388"/>
            <a:ext cx="20986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4" name="TextBox 11"/>
          <p:cNvSpPr txBox="1">
            <a:spLocks noChangeArrowheads="1"/>
          </p:cNvSpPr>
          <p:nvPr/>
        </p:nvSpPr>
        <p:spPr bwMode="auto">
          <a:xfrm>
            <a:off x="4884738" y="534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Wavy</a:t>
            </a:r>
          </a:p>
        </p:txBody>
      </p:sp>
      <p:sp>
        <p:nvSpPr>
          <p:cNvPr id="91145" name="TextBox 14"/>
          <p:cNvSpPr txBox="1">
            <a:spLocks noChangeArrowheads="1"/>
          </p:cNvSpPr>
          <p:nvPr/>
        </p:nvSpPr>
        <p:spPr bwMode="auto">
          <a:xfrm>
            <a:off x="2624138" y="534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Indented</a:t>
            </a:r>
          </a:p>
        </p:txBody>
      </p:sp>
      <p:sp>
        <p:nvSpPr>
          <p:cNvPr id="91146" name="TextBox 12"/>
          <p:cNvSpPr txBox="1">
            <a:spLocks noChangeArrowheads="1"/>
          </p:cNvSpPr>
          <p:nvPr/>
        </p:nvSpPr>
        <p:spPr bwMode="auto">
          <a:xfrm>
            <a:off x="5767388" y="6503988"/>
            <a:ext cx="339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037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 Lines</a:t>
            </a:r>
          </a:p>
        </p:txBody>
      </p:sp>
      <p:sp>
        <p:nvSpPr>
          <p:cNvPr id="92162" name="TextBox 12"/>
          <p:cNvSpPr txBox="1">
            <a:spLocks noChangeArrowheads="1"/>
          </p:cNvSpPr>
          <p:nvPr/>
        </p:nvSpPr>
        <p:spPr bwMode="auto">
          <a:xfrm>
            <a:off x="363538" y="534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Invected</a:t>
            </a:r>
          </a:p>
        </p:txBody>
      </p:sp>
      <p:sp>
        <p:nvSpPr>
          <p:cNvPr id="92163" name="TextBox 13"/>
          <p:cNvSpPr txBox="1">
            <a:spLocks noChangeArrowheads="1"/>
          </p:cNvSpPr>
          <p:nvPr/>
        </p:nvSpPr>
        <p:spPr bwMode="auto">
          <a:xfrm>
            <a:off x="7145338" y="534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Urdy</a:t>
            </a:r>
          </a:p>
        </p:txBody>
      </p:sp>
      <p:sp>
        <p:nvSpPr>
          <p:cNvPr id="92164" name="TextBox 11"/>
          <p:cNvSpPr txBox="1">
            <a:spLocks noChangeArrowheads="1"/>
          </p:cNvSpPr>
          <p:nvPr/>
        </p:nvSpPr>
        <p:spPr bwMode="auto">
          <a:xfrm>
            <a:off x="4884738" y="534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Nebuly</a:t>
            </a:r>
          </a:p>
        </p:txBody>
      </p:sp>
      <p:sp>
        <p:nvSpPr>
          <p:cNvPr id="92165" name="TextBox 14"/>
          <p:cNvSpPr txBox="1">
            <a:spLocks noChangeArrowheads="1"/>
          </p:cNvSpPr>
          <p:nvPr/>
        </p:nvSpPr>
        <p:spPr bwMode="auto">
          <a:xfrm>
            <a:off x="2624138" y="5346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Engrailed</a:t>
            </a:r>
          </a:p>
        </p:txBody>
      </p:sp>
      <p:pic>
        <p:nvPicPr>
          <p:cNvPr id="9216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2193925"/>
            <a:ext cx="210026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2193925"/>
            <a:ext cx="20986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93925"/>
            <a:ext cx="20986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513" y="2208213"/>
            <a:ext cx="20764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0" name="TextBox 12"/>
          <p:cNvSpPr txBox="1">
            <a:spLocks noChangeArrowheads="1"/>
          </p:cNvSpPr>
          <p:nvPr/>
        </p:nvSpPr>
        <p:spPr bwMode="auto">
          <a:xfrm>
            <a:off x="5767388" y="6503988"/>
            <a:ext cx="339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Images from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761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Arthur Charles Fox-Davies </a:t>
            </a:r>
            <a:r>
              <a:rPr lang="en-US" dirty="0"/>
              <a:t>- A Complete Guide To </a:t>
            </a:r>
            <a:r>
              <a:rPr lang="en-US" dirty="0" smtClean="0"/>
              <a:t>Heraldry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archive.org/details/completeguidetoh00foxdrich</a:t>
            </a:r>
            <a:endParaRPr lang="en-US" dirty="0" smtClean="0"/>
          </a:p>
          <a:p>
            <a:r>
              <a:rPr lang="en-US" dirty="0"/>
              <a:t>John </a:t>
            </a:r>
            <a:r>
              <a:rPr lang="en-US" dirty="0" smtClean="0"/>
              <a:t>Woodward </a:t>
            </a:r>
            <a:r>
              <a:rPr lang="en-US" dirty="0"/>
              <a:t>-  </a:t>
            </a:r>
            <a:r>
              <a:rPr lang="en-US" dirty="0" smtClean="0"/>
              <a:t>A </a:t>
            </a:r>
            <a:r>
              <a:rPr lang="en-US" dirty="0"/>
              <a:t>Treatise on Heraldry, British and </a:t>
            </a:r>
            <a:r>
              <a:rPr lang="en-US" dirty="0" smtClean="0"/>
              <a:t>Foreign</a:t>
            </a:r>
          </a:p>
          <a:p>
            <a:r>
              <a:rPr lang="en-US" dirty="0" smtClean="0"/>
              <a:t> Rodney </a:t>
            </a:r>
            <a:r>
              <a:rPr lang="en-US" dirty="0" err="1" smtClean="0"/>
              <a:t>Dennys</a:t>
            </a:r>
            <a:r>
              <a:rPr lang="en-US" dirty="0" smtClean="0"/>
              <a:t> </a:t>
            </a:r>
            <a:r>
              <a:rPr lang="en-US" dirty="0"/>
              <a:t>- The Heraldic Imagination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Blazon utilizes a specific grammar structure</a:t>
            </a:r>
          </a:p>
          <a:p>
            <a:pPr eaLnBrk="1" hangingPunct="1"/>
            <a:r>
              <a:rPr lang="en-US" dirty="0" smtClean="0"/>
              <a:t>Items generally follow the pattern “number, type, posture, tincture”, with tincture always the last</a:t>
            </a:r>
          </a:p>
          <a:p>
            <a:pPr eaLnBrk="1" hangingPunct="1"/>
            <a:r>
              <a:rPr lang="en-US" dirty="0" smtClean="0"/>
              <a:t>“Arrangement” can come before the “number” of after “posture”</a:t>
            </a:r>
          </a:p>
          <a:p>
            <a:pPr eaLnBrk="1" hangingPunct="1"/>
            <a:r>
              <a:rPr lang="en-US" dirty="0" smtClean="0"/>
              <a:t>We usually blazon from lowest to highest level, from center out, from chief to base, from </a:t>
            </a:r>
            <a:r>
              <a:rPr lang="en-US" dirty="0" err="1" smtClean="0"/>
              <a:t>dexter</a:t>
            </a:r>
            <a:r>
              <a:rPr lang="en-US" dirty="0" smtClean="0"/>
              <a:t> to sinister </a:t>
            </a:r>
          </a:p>
          <a:p>
            <a:pPr lvl="1"/>
            <a:r>
              <a:rPr lang="en-US" dirty="0" smtClean="0"/>
              <a:t>Field is always blazoned first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80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Azure, </a:t>
            </a:r>
          </a:p>
          <a:p>
            <a:pPr marL="457200" lvl="1" indent="0">
              <a:buNone/>
            </a:pPr>
            <a:r>
              <a:rPr lang="en-US" dirty="0" smtClean="0"/>
              <a:t>three </a:t>
            </a:r>
            <a:r>
              <a:rPr lang="en-US" dirty="0" err="1" smtClean="0"/>
              <a:t>fleurs</a:t>
            </a:r>
            <a:r>
              <a:rPr lang="en-US" dirty="0" smtClean="0"/>
              <a:t>-de-</a:t>
            </a:r>
            <a:r>
              <a:rPr lang="en-US" dirty="0" err="1" smtClean="0"/>
              <a:t>lys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Or.</a:t>
            </a:r>
          </a:p>
          <a:p>
            <a:pPr eaLnBrk="1" hangingPunct="1"/>
            <a:r>
              <a:rPr lang="en-US" dirty="0" smtClean="0"/>
              <a:t>Arms of France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931183" y="6503988"/>
            <a:ext cx="6227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St. </a:t>
            </a:r>
            <a:r>
              <a:rPr lang="en-US" dirty="0" err="1" smtClean="0">
                <a:latin typeface="Calibri" pitchFamily="34" charset="0"/>
              </a:rPr>
              <a:t>Machar’s</a:t>
            </a:r>
            <a:r>
              <a:rPr lang="en-US" dirty="0" smtClean="0">
                <a:latin typeface="Calibri" pitchFamily="34" charset="0"/>
              </a:rPr>
              <a:t> Cathedral, Aberdeen, </a:t>
            </a:r>
            <a:r>
              <a:rPr lang="en-US" dirty="0" err="1" smtClean="0">
                <a:latin typeface="Calibri" pitchFamily="34" charset="0"/>
              </a:rPr>
              <a:t>ca</a:t>
            </a:r>
            <a:r>
              <a:rPr lang="en-US" dirty="0" smtClean="0">
                <a:latin typeface="Calibri" pitchFamily="34" charset="0"/>
              </a:rPr>
              <a:t> AD 1520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572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Argent</a:t>
            </a:r>
          </a:p>
          <a:p>
            <a:pPr marL="457200" lvl="1" indent="0">
              <a:buNone/>
            </a:pPr>
            <a:r>
              <a:rPr lang="en-US" dirty="0" smtClean="0"/>
              <a:t>three cocks</a:t>
            </a:r>
          </a:p>
          <a:p>
            <a:pPr marL="457200" lvl="1" indent="0">
              <a:buNone/>
            </a:pPr>
            <a:r>
              <a:rPr lang="en-US" dirty="0" smtClean="0"/>
              <a:t>gules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Arms of Robert Cockburn</a:t>
            </a:r>
          </a:p>
          <a:p>
            <a:pPr lvl="1"/>
            <a:r>
              <a:rPr lang="en-US" dirty="0" smtClean="0"/>
              <a:t>Note the cant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931183" y="6503988"/>
            <a:ext cx="6227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St. </a:t>
            </a:r>
            <a:r>
              <a:rPr lang="en-US" dirty="0" err="1" smtClean="0">
                <a:latin typeface="Calibri" pitchFamily="34" charset="0"/>
              </a:rPr>
              <a:t>Machar’s</a:t>
            </a:r>
            <a:r>
              <a:rPr lang="en-US" dirty="0" smtClean="0">
                <a:latin typeface="Calibri" pitchFamily="34" charset="0"/>
              </a:rPr>
              <a:t> Cathedral, Aberdeen, </a:t>
            </a:r>
            <a:r>
              <a:rPr lang="en-US" dirty="0" err="1" smtClean="0">
                <a:latin typeface="Calibri" pitchFamily="34" charset="0"/>
              </a:rPr>
              <a:t>ca</a:t>
            </a:r>
            <a:r>
              <a:rPr lang="en-US" dirty="0" smtClean="0">
                <a:latin typeface="Calibri" pitchFamily="34" charset="0"/>
              </a:rPr>
              <a:t> AD 1520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4" y="1143000"/>
            <a:ext cx="4343400" cy="52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Gules,</a:t>
            </a:r>
          </a:p>
          <a:p>
            <a:pPr marL="457200" lvl="1" indent="0">
              <a:buNone/>
            </a:pPr>
            <a:r>
              <a:rPr lang="en-US" dirty="0" smtClean="0"/>
              <a:t>six escallops</a:t>
            </a:r>
          </a:p>
          <a:p>
            <a:pPr marL="457200" lvl="1" indent="0">
              <a:buNone/>
            </a:pPr>
            <a:r>
              <a:rPr lang="en-US" dirty="0" smtClean="0"/>
              <a:t>three, two, and one </a:t>
            </a:r>
          </a:p>
          <a:p>
            <a:pPr marL="457200" lvl="1" indent="0">
              <a:buNone/>
            </a:pPr>
            <a:r>
              <a:rPr lang="en-US" dirty="0" smtClean="0"/>
              <a:t>argent.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266" name="Picture 2" descr="C:\Users\jg\Dropbox\Heraldry\Classes\University\images\Insignia Anglica 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3337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Azure</a:t>
            </a:r>
          </a:p>
          <a:p>
            <a:pPr marL="457200" lvl="1" indent="0">
              <a:buNone/>
            </a:pPr>
            <a:r>
              <a:rPr lang="en-US" dirty="0" smtClean="0"/>
              <a:t>an open book</a:t>
            </a:r>
          </a:p>
          <a:p>
            <a:pPr marL="457200" lvl="1" indent="0">
              <a:buNone/>
            </a:pPr>
            <a:r>
              <a:rPr lang="en-US" dirty="0" smtClean="0"/>
              <a:t>within an </a:t>
            </a:r>
            <a:r>
              <a:rPr lang="en-US" dirty="0" err="1" smtClean="0"/>
              <a:t>orle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argent.</a:t>
            </a:r>
          </a:p>
          <a:p>
            <a:pPr eaLnBrk="1" hangingPunct="1"/>
            <a:r>
              <a:rPr lang="en-US" dirty="0" smtClean="0"/>
              <a:t>Arms of the King’s College of Aberdeen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931183" y="6503988"/>
            <a:ext cx="6227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St. </a:t>
            </a:r>
            <a:r>
              <a:rPr lang="en-US" dirty="0" err="1" smtClean="0">
                <a:latin typeface="Calibri" pitchFamily="34" charset="0"/>
              </a:rPr>
              <a:t>Machar’s</a:t>
            </a:r>
            <a:r>
              <a:rPr lang="en-US" dirty="0" smtClean="0">
                <a:latin typeface="Calibri" pitchFamily="34" charset="0"/>
              </a:rPr>
              <a:t> Cathedral, Aberdeen, </a:t>
            </a:r>
            <a:r>
              <a:rPr lang="en-US" dirty="0" err="1" smtClean="0">
                <a:latin typeface="Calibri" pitchFamily="34" charset="0"/>
              </a:rPr>
              <a:t>ca</a:t>
            </a:r>
            <a:r>
              <a:rPr lang="en-US" dirty="0" smtClean="0">
                <a:latin typeface="Calibri" pitchFamily="34" charset="0"/>
              </a:rPr>
              <a:t> AD 1520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82934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Gules, </a:t>
            </a:r>
          </a:p>
          <a:p>
            <a:pPr marL="457200" lvl="1" indent="0">
              <a:buNone/>
            </a:pPr>
            <a:r>
              <a:rPr lang="en-US" dirty="0" smtClean="0"/>
              <a:t>in pale </a:t>
            </a:r>
          </a:p>
          <a:p>
            <a:pPr marL="457200" lvl="1" indent="0">
              <a:buNone/>
            </a:pPr>
            <a:r>
              <a:rPr lang="en-US" dirty="0" smtClean="0"/>
              <a:t>three lions </a:t>
            </a:r>
          </a:p>
          <a:p>
            <a:pPr marL="457200" lvl="1" indent="0">
              <a:buNone/>
            </a:pPr>
            <a:r>
              <a:rPr lang="en-US" dirty="0" smtClean="0"/>
              <a:t>passant guardant </a:t>
            </a:r>
          </a:p>
          <a:p>
            <a:pPr marL="457200" lvl="1" indent="0">
              <a:buNone/>
            </a:pPr>
            <a:r>
              <a:rPr lang="en-US" dirty="0" smtClean="0"/>
              <a:t>Or.</a:t>
            </a:r>
            <a:endParaRPr lang="en-US" dirty="0" smtClean="0"/>
          </a:p>
          <a:p>
            <a:pPr eaLnBrk="1" hangingPunct="1"/>
            <a:r>
              <a:rPr lang="en-US" dirty="0" smtClean="0"/>
              <a:t>Arms of England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7" y="1371600"/>
            <a:ext cx="4470172" cy="4724398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931183" y="6503988"/>
            <a:ext cx="6227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St. </a:t>
            </a:r>
            <a:r>
              <a:rPr lang="en-US" dirty="0" err="1" smtClean="0">
                <a:latin typeface="Calibri" pitchFamily="34" charset="0"/>
              </a:rPr>
              <a:t>Machar’s</a:t>
            </a:r>
            <a:r>
              <a:rPr lang="en-US" dirty="0" smtClean="0">
                <a:latin typeface="Calibri" pitchFamily="34" charset="0"/>
              </a:rPr>
              <a:t> Cathedral, Aberdeen, </a:t>
            </a:r>
            <a:r>
              <a:rPr lang="en-US" dirty="0" err="1" smtClean="0">
                <a:latin typeface="Calibri" pitchFamily="34" charset="0"/>
              </a:rPr>
              <a:t>ca</a:t>
            </a:r>
            <a:r>
              <a:rPr lang="en-US" dirty="0" smtClean="0">
                <a:latin typeface="Calibri" pitchFamily="34" charset="0"/>
              </a:rPr>
              <a:t> AD 1520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Gules,</a:t>
            </a:r>
          </a:p>
          <a:p>
            <a:pPr marL="457200" lvl="1" indent="0">
              <a:buNone/>
            </a:pPr>
            <a:r>
              <a:rPr lang="en-US" dirty="0" smtClean="0"/>
              <a:t>in pale</a:t>
            </a:r>
          </a:p>
          <a:p>
            <a:pPr marL="457200" lvl="1" indent="0">
              <a:buNone/>
            </a:pPr>
            <a:r>
              <a:rPr lang="en-US" dirty="0" smtClean="0"/>
              <a:t>three lions</a:t>
            </a:r>
          </a:p>
          <a:p>
            <a:pPr marL="457200" lvl="1" indent="0">
              <a:buNone/>
            </a:pPr>
            <a:r>
              <a:rPr lang="en-US" dirty="0" smtClean="0"/>
              <a:t>passant guardant </a:t>
            </a:r>
          </a:p>
          <a:p>
            <a:pPr marL="457200" lvl="1" indent="0">
              <a:buNone/>
            </a:pPr>
            <a:r>
              <a:rPr lang="en-US" dirty="0" smtClean="0"/>
              <a:t>Or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within a bordure argent.</a:t>
            </a:r>
          </a:p>
          <a:p>
            <a:pPr eaLnBrk="1" hangingPunct="1"/>
            <a:r>
              <a:rPr lang="en-US" dirty="0" smtClean="0"/>
              <a:t>Thomas Holland, Earl of Kent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 descr="C:\Users\jg\Dropbox\Heraldry\Classes\University\images\Insignia Anglica 1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848100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Argent,</a:t>
            </a:r>
          </a:p>
          <a:p>
            <a:pPr marL="457200" lvl="1" indent="0">
              <a:buNone/>
            </a:pPr>
            <a:r>
              <a:rPr lang="en-US" dirty="0" smtClean="0"/>
              <a:t>a lion gules,</a:t>
            </a:r>
          </a:p>
          <a:p>
            <a:pPr marL="457200" lvl="1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bordure </a:t>
            </a:r>
          </a:p>
          <a:p>
            <a:pPr marL="457200" lvl="1" indent="0">
              <a:buNone/>
            </a:pPr>
            <a:r>
              <a:rPr lang="en-US" dirty="0" smtClean="0"/>
              <a:t>sable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semy of roundels </a:t>
            </a:r>
          </a:p>
          <a:p>
            <a:pPr marL="457200" lvl="1" indent="0">
              <a:buNone/>
            </a:pPr>
            <a:r>
              <a:rPr lang="en-US" dirty="0" smtClean="0"/>
              <a:t>Or.</a:t>
            </a:r>
          </a:p>
          <a:p>
            <a:pPr eaLnBrk="1" hangingPunct="1"/>
            <a:r>
              <a:rPr lang="en-US" dirty="0" smtClean="0"/>
              <a:t>Count of Cornwall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122" name="Picture 2" descr="C:\Users\jg\Dropbox\Heraldry\Classes\University\images\Insignia Anglica 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19405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Or, </a:t>
            </a:r>
          </a:p>
          <a:p>
            <a:pPr marL="457200" lvl="1" indent="0">
              <a:buNone/>
            </a:pPr>
            <a:r>
              <a:rPr lang="en-US" dirty="0" smtClean="0"/>
              <a:t>five mullets of eight points </a:t>
            </a:r>
          </a:p>
          <a:p>
            <a:pPr marL="457200" lvl="1" indent="0">
              <a:buNone/>
            </a:pPr>
            <a:r>
              <a:rPr lang="en-US" dirty="0" smtClean="0"/>
              <a:t>two, one, and two </a:t>
            </a:r>
          </a:p>
          <a:p>
            <a:pPr marL="457200" lvl="1" indent="0">
              <a:buNone/>
            </a:pPr>
            <a:r>
              <a:rPr lang="en-US" dirty="0" smtClean="0"/>
              <a:t>gules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within a bordure </a:t>
            </a:r>
          </a:p>
          <a:p>
            <a:pPr marL="457200" lvl="1" indent="0">
              <a:buNone/>
            </a:pPr>
            <a:r>
              <a:rPr lang="en-US" dirty="0" smtClean="0"/>
              <a:t>azure.</a:t>
            </a:r>
          </a:p>
          <a:p>
            <a:pPr eaLnBrk="1" hangingPunct="1"/>
            <a:r>
              <a:rPr lang="en-US" dirty="0" smtClean="0"/>
              <a:t>Arms of the </a:t>
            </a:r>
            <a:r>
              <a:rPr lang="en-US" dirty="0" err="1" smtClean="0"/>
              <a:t>Chefe</a:t>
            </a:r>
            <a:r>
              <a:rPr lang="en-US" dirty="0" smtClean="0"/>
              <a:t> </a:t>
            </a:r>
            <a:r>
              <a:rPr lang="en-US" dirty="0" err="1" smtClean="0"/>
              <a:t>Barbedo</a:t>
            </a:r>
            <a:r>
              <a:rPr lang="en-US" dirty="0" smtClean="0"/>
              <a:t> (Portugal)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2"/>
          <a:srcRect l="3270" t="48480" r="54233" b="10422"/>
          <a:stretch>
            <a:fillRect/>
          </a:stretch>
        </p:blipFill>
        <p:spPr bwMode="auto">
          <a:xfrm>
            <a:off x="990600" y="1444625"/>
            <a:ext cx="34385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0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semy of </a:t>
            </a:r>
          </a:p>
          <a:p>
            <a:pPr marL="457200" lvl="1" indent="0">
              <a:buNone/>
            </a:pPr>
            <a:r>
              <a:rPr lang="en-US" dirty="0" smtClean="0"/>
              <a:t>eagles azure, </a:t>
            </a:r>
          </a:p>
          <a:p>
            <a:pPr marL="457200" lvl="1" indent="0">
              <a:buNone/>
            </a:pPr>
            <a:r>
              <a:rPr lang="en-US" dirty="0" smtClean="0"/>
              <a:t>a cross gules.</a:t>
            </a:r>
          </a:p>
          <a:p>
            <a:pPr eaLnBrk="1" hangingPunct="1"/>
            <a:r>
              <a:rPr lang="en-US" dirty="0" smtClean="0"/>
              <a:t>Sir (Thomas) Cheney, Lord Warden of the Cinque Ports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 descr="C:\Users\jg\Dropbox\Heraldry\Classes\University\images\Insignia Anglica 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219200"/>
            <a:ext cx="367665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rolls of arms:</a:t>
            </a:r>
          </a:p>
          <a:p>
            <a:pPr lvl="1"/>
            <a:r>
              <a:rPr lang="en-US" dirty="0">
                <a:hlinkClick r:id="rId2"/>
              </a:rPr>
              <a:t>http://www.s-gabriel.org/heraldry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www.vikinganswerlady.com/Stars/Rolls_of_Arms.html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www.yehudaheraldry.com/rolls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Checky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Or </a:t>
            </a:r>
            <a:r>
              <a:rPr lang="en-US" dirty="0" smtClean="0"/>
              <a:t>and azure.</a:t>
            </a:r>
          </a:p>
          <a:p>
            <a:pPr eaLnBrk="1" hangingPunct="1"/>
            <a:r>
              <a:rPr lang="en-US" dirty="0" smtClean="0"/>
              <a:t>Count of Warren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 descr="C:\Users\jg\Dropbox\Heraldry\Classes\University\images\Insignia Anglica 1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7973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Barry</a:t>
            </a:r>
          </a:p>
          <a:p>
            <a:pPr marL="457200" lvl="1" indent="0">
              <a:buNone/>
            </a:pPr>
            <a:r>
              <a:rPr lang="en-US" dirty="0" smtClean="0"/>
              <a:t>argent and gules.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146" name="Picture 2" descr="C:\Users\jg\Dropbox\Heraldry\Classes\University\images\Insignia Anglica 2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1178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Or,</a:t>
            </a:r>
          </a:p>
          <a:p>
            <a:pPr marL="457200" lvl="1" indent="0">
              <a:buNone/>
            </a:pPr>
            <a:r>
              <a:rPr lang="en-US" dirty="0" smtClean="0"/>
              <a:t>three chevronels </a:t>
            </a:r>
          </a:p>
          <a:p>
            <a:pPr marL="457200" lvl="1" indent="0">
              <a:buNone/>
            </a:pPr>
            <a:r>
              <a:rPr lang="en-US" dirty="0" smtClean="0"/>
              <a:t>Gules.</a:t>
            </a:r>
            <a:endParaRPr lang="en-US" dirty="0" smtClean="0"/>
          </a:p>
          <a:p>
            <a:pPr eaLnBrk="1" hangingPunct="1"/>
            <a:r>
              <a:rPr lang="en-US" dirty="0" smtClean="0"/>
              <a:t>Count of Clare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074" name="Picture 2" descr="C:\Users\jg\Dropbox\Heraldry\Classes\University\images\Insignia Anglica 1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4" y="1524000"/>
            <a:ext cx="40132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Or,</a:t>
            </a:r>
          </a:p>
          <a:p>
            <a:pPr marL="457200" lvl="1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chief indented </a:t>
            </a:r>
          </a:p>
          <a:p>
            <a:pPr marL="457200" lvl="1" indent="0">
              <a:buNone/>
            </a:pPr>
            <a:r>
              <a:rPr lang="en-US" dirty="0" smtClean="0"/>
              <a:t>sable.</a:t>
            </a:r>
            <a:endParaRPr lang="en-US" dirty="0" smtClean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194" name="Picture 2" descr="C:\Users\jg\Dropbox\Heraldry\Classes\University\images\Insignia Anglica 2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30861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Per fess</a:t>
            </a:r>
          </a:p>
          <a:p>
            <a:pPr marL="457200" lvl="1" indent="0">
              <a:buNone/>
            </a:pPr>
            <a:r>
              <a:rPr lang="en-US" dirty="0" smtClean="0"/>
              <a:t>gules and argent,</a:t>
            </a:r>
          </a:p>
          <a:p>
            <a:pPr marL="457200" lvl="1" indent="0">
              <a:buNone/>
            </a:pPr>
            <a:r>
              <a:rPr lang="en-US" dirty="0" smtClean="0"/>
              <a:t>six </a:t>
            </a:r>
            <a:r>
              <a:rPr lang="en-US" dirty="0" err="1" smtClean="0"/>
              <a:t>martlets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three and three</a:t>
            </a:r>
          </a:p>
          <a:p>
            <a:pPr marL="457200" lvl="1" indent="0">
              <a:buNone/>
            </a:pPr>
            <a:r>
              <a:rPr lang="en-US" dirty="0" smtClean="0"/>
              <a:t>counterchanged.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3314" name="Picture 2" descr="C:\Users\jg\Dropbox\Heraldry\Classes\University\images\Insignia Anglica 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6" y="1259976"/>
            <a:ext cx="3154731" cy="52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Quarterly</a:t>
            </a:r>
          </a:p>
          <a:p>
            <a:pPr marL="457200" lvl="1" indent="0">
              <a:buNone/>
            </a:pPr>
            <a:r>
              <a:rPr lang="en-US" dirty="0" smtClean="0"/>
              <a:t>per fess indented azure and Or, </a:t>
            </a:r>
          </a:p>
          <a:p>
            <a:pPr marL="457200" lvl="1" indent="0">
              <a:buNone/>
            </a:pPr>
            <a:r>
              <a:rPr lang="en-US" dirty="0" smtClean="0"/>
              <a:t>four lions </a:t>
            </a:r>
          </a:p>
          <a:p>
            <a:pPr marL="457200" lvl="1" indent="0">
              <a:buNone/>
            </a:pPr>
            <a:r>
              <a:rPr lang="en-US" dirty="0" smtClean="0"/>
              <a:t>passant </a:t>
            </a:r>
          </a:p>
          <a:p>
            <a:pPr marL="457200" lvl="1" indent="0">
              <a:buNone/>
            </a:pPr>
            <a:r>
              <a:rPr lang="en-US" dirty="0" smtClean="0"/>
              <a:t>counterchanged.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290" name="Picture 2" descr="C:\Users\jg\Dropbox\Heraldry\Classes\University\images\Insignia Anglica 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1" y="1447800"/>
            <a:ext cx="318135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8862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Or,</a:t>
            </a:r>
          </a:p>
          <a:p>
            <a:pPr marL="457200" lvl="1" indent="0">
              <a:buNone/>
            </a:pPr>
            <a:r>
              <a:rPr lang="en-US" dirty="0" smtClean="0"/>
              <a:t>a fret gules</a:t>
            </a:r>
          </a:p>
          <a:p>
            <a:pPr marL="457200" lvl="1" indent="0">
              <a:buNone/>
            </a:pPr>
            <a:r>
              <a:rPr lang="en-US" dirty="0" smtClean="0"/>
              <a:t>and on a canton </a:t>
            </a:r>
            <a:r>
              <a:rPr lang="en-US" dirty="0" smtClean="0"/>
              <a:t>azure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cross </a:t>
            </a:r>
            <a:r>
              <a:rPr lang="en-US" dirty="0" err="1" smtClean="0"/>
              <a:t>flory</a:t>
            </a:r>
            <a:r>
              <a:rPr lang="en-US" dirty="0" smtClean="0"/>
              <a:t> argent.</a:t>
            </a:r>
            <a:endParaRPr lang="en-US" dirty="0"/>
          </a:p>
          <a:p>
            <a:r>
              <a:rPr lang="en-US" dirty="0" smtClean="0"/>
              <a:t>For info </a:t>
            </a:r>
            <a:r>
              <a:rPr lang="en-US" dirty="0"/>
              <a:t>on crosses, see: http://coblaith.net/Heraldry/Crosses/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42" name="Picture 2" descr="C:\Users\jg\Dropbox\Heraldry\Classes\University\images\Insignia Anglica 2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55763"/>
            <a:ext cx="3276600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Azure, </a:t>
            </a:r>
          </a:p>
          <a:p>
            <a:pPr marL="457200" lvl="1" indent="0">
              <a:buNone/>
            </a:pPr>
            <a:r>
              <a:rPr lang="en-US" dirty="0" smtClean="0"/>
              <a:t>on </a:t>
            </a:r>
          </a:p>
          <a:p>
            <a:pPr marL="457200" lvl="1" indent="0">
              <a:buNone/>
            </a:pPr>
            <a:r>
              <a:rPr lang="en-US" dirty="0" smtClean="0"/>
              <a:t>a bend gules </a:t>
            </a:r>
          </a:p>
          <a:p>
            <a:pPr marL="457200" lvl="1" indent="0">
              <a:buNone/>
            </a:pPr>
            <a:r>
              <a:rPr lang="en-US" dirty="0" smtClean="0"/>
              <a:t>between two mermaids </a:t>
            </a:r>
            <a:r>
              <a:rPr lang="en-US" dirty="0" smtClean="0"/>
              <a:t>argent,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three </a:t>
            </a:r>
            <a:r>
              <a:rPr lang="en-US" dirty="0" err="1" smtClean="0"/>
              <a:t>fleurs</a:t>
            </a:r>
            <a:r>
              <a:rPr lang="en-US" dirty="0" smtClean="0"/>
              <a:t>-de-</a:t>
            </a:r>
            <a:r>
              <a:rPr lang="en-US" dirty="0" err="1" smtClean="0"/>
              <a:t>lys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Or.</a:t>
            </a:r>
          </a:p>
          <a:p>
            <a:pPr eaLnBrk="1" hangingPunct="1"/>
            <a:r>
              <a:rPr lang="en-US" dirty="0" smtClean="0"/>
              <a:t>Arms of the </a:t>
            </a:r>
            <a:r>
              <a:rPr lang="en-US" dirty="0" err="1" smtClean="0"/>
              <a:t>Chefe</a:t>
            </a:r>
            <a:r>
              <a:rPr lang="en-US" dirty="0" smtClean="0"/>
              <a:t> </a:t>
            </a:r>
            <a:r>
              <a:rPr lang="en-US" dirty="0" err="1" smtClean="0"/>
              <a:t>Ornelas</a:t>
            </a:r>
            <a:r>
              <a:rPr lang="en-US" dirty="0" smtClean="0"/>
              <a:t> (Portugal)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/>
          <a:srcRect l="3333" t="48677" r="50000" b="8287"/>
          <a:stretch>
            <a:fillRect/>
          </a:stretch>
        </p:blipFill>
        <p:spPr bwMode="auto">
          <a:xfrm rot="-159478">
            <a:off x="947738" y="1295400"/>
            <a:ext cx="32480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2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Gules,</a:t>
            </a:r>
          </a:p>
          <a:p>
            <a:pPr marL="457200" lvl="1" indent="0">
              <a:buNone/>
            </a:pPr>
            <a:r>
              <a:rPr lang="en-US" dirty="0" smtClean="0"/>
              <a:t>two swords</a:t>
            </a:r>
          </a:p>
          <a:p>
            <a:pPr marL="457200" lvl="1" indent="0">
              <a:buNone/>
            </a:pPr>
            <a:r>
              <a:rPr lang="en-US" dirty="0" smtClean="0"/>
              <a:t>in saltire</a:t>
            </a:r>
          </a:p>
          <a:p>
            <a:pPr marL="457200" lvl="1" indent="0">
              <a:buNone/>
            </a:pPr>
            <a:r>
              <a:rPr lang="en-US" dirty="0" smtClean="0"/>
              <a:t>proper</a:t>
            </a:r>
          </a:p>
          <a:p>
            <a:pPr marL="457200" lvl="1" indent="0">
              <a:buNone/>
            </a:pPr>
            <a:r>
              <a:rPr lang="en-US" dirty="0" smtClean="0"/>
              <a:t>between four roses</a:t>
            </a:r>
          </a:p>
          <a:p>
            <a:pPr marL="457200" lvl="1" indent="0">
              <a:buNone/>
            </a:pPr>
            <a:r>
              <a:rPr lang="en-US" dirty="0" smtClean="0"/>
              <a:t> in cross</a:t>
            </a:r>
          </a:p>
          <a:p>
            <a:pPr marL="457200" lvl="1" indent="0">
              <a:buNone/>
            </a:pPr>
            <a:r>
              <a:rPr lang="en-US" dirty="0" smtClean="0"/>
              <a:t> argent.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218" name="Picture 2" descr="C:\Users\jg\Dropbox\Heraldry\Classes\University\images\Insignia Anglica 2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54965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Registerable vs. Authentic</a:t>
            </a:r>
          </a:p>
          <a:p>
            <a:pPr lvl="1"/>
            <a:r>
              <a:rPr lang="en-US" dirty="0" smtClean="0"/>
              <a:t>A submission must be </a:t>
            </a:r>
            <a:r>
              <a:rPr lang="en-US" dirty="0" err="1" smtClean="0"/>
              <a:t>registerable</a:t>
            </a:r>
            <a:r>
              <a:rPr lang="en-US" dirty="0" smtClean="0"/>
              <a:t>; it need not be authentic</a:t>
            </a:r>
          </a:p>
          <a:p>
            <a:pPr lvl="1"/>
            <a:r>
              <a:rPr lang="en-US" dirty="0" smtClean="0"/>
              <a:t>While we can encourage clients to design period-looking armory, we cannot, and should not, force the decision</a:t>
            </a:r>
          </a:p>
          <a:p>
            <a:pPr lvl="1"/>
            <a:r>
              <a:rPr lang="en-US" dirty="0" smtClean="0"/>
              <a:t>If a client is set on a registerable but not very authentic submission, you should process it!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0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3200" dirty="0" smtClean="0"/>
              <a:t>Emblazon</a:t>
            </a:r>
          </a:p>
          <a:p>
            <a:pPr marL="742950" lvl="2" indent="-342900"/>
            <a:r>
              <a:rPr lang="en-US" dirty="0" smtClean="0"/>
              <a:t>The actual drawing of the device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Blazon </a:t>
            </a:r>
            <a:r>
              <a:rPr lang="en-US" dirty="0" smtClean="0"/>
              <a:t>A verbal description of the device</a:t>
            </a:r>
          </a:p>
          <a:p>
            <a:pPr marL="742950" lvl="2" indent="-342900"/>
            <a:r>
              <a:rPr lang="en-US" dirty="0" smtClean="0"/>
              <a:t>Written in a special language derived from Norman French</a:t>
            </a:r>
          </a:p>
          <a:p>
            <a:pPr marL="742950" lvl="2" indent="-342900"/>
            <a:r>
              <a:rPr lang="en-US" dirty="0" smtClean="0"/>
              <a:t>Follows specific grammar and construction rules</a:t>
            </a:r>
          </a:p>
          <a:p>
            <a:pPr marL="742950" lvl="2" indent="-342900"/>
            <a:r>
              <a:rPr lang="en-US" dirty="0" smtClean="0"/>
              <a:t>Not important to get right on a submission</a:t>
            </a:r>
          </a:p>
          <a:p>
            <a:pPr marL="0" indent="-400050"/>
            <a:r>
              <a:rPr lang="en-US" dirty="0" smtClean="0"/>
              <a:t>We </a:t>
            </a:r>
            <a:r>
              <a:rPr lang="en-US" dirty="0"/>
              <a:t>register the picture (emblazon), not the words (blazon)</a:t>
            </a:r>
          </a:p>
          <a:p>
            <a:pPr marL="742950" lvl="2" indent="-342900"/>
            <a:endParaRPr lang="en-US" dirty="0" smtClean="0"/>
          </a:p>
          <a:p>
            <a:pPr marL="40005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Customer Service</a:t>
            </a:r>
          </a:p>
          <a:p>
            <a:pPr lvl="1"/>
            <a:r>
              <a:rPr lang="en-US" dirty="0" smtClean="0"/>
              <a:t>It is our job to help our clients</a:t>
            </a:r>
          </a:p>
          <a:p>
            <a:pPr lvl="1"/>
            <a:r>
              <a:rPr lang="en-US" dirty="0" smtClean="0"/>
              <a:t>We are here to make registrations happen, not prevent them from happening</a:t>
            </a:r>
          </a:p>
          <a:p>
            <a:pPr lvl="1"/>
            <a:r>
              <a:rPr lang="en-US" dirty="0" smtClean="0"/>
              <a:t>When consulting, help clients create registerable submissions </a:t>
            </a:r>
            <a:r>
              <a:rPr lang="en-US" b="1" i="1" dirty="0" smtClean="0"/>
              <a:t>they </a:t>
            </a:r>
            <a:r>
              <a:rPr lang="en-US" dirty="0" smtClean="0"/>
              <a:t>like</a:t>
            </a:r>
          </a:p>
          <a:p>
            <a:pPr lvl="1"/>
            <a:r>
              <a:rPr lang="en-US" dirty="0" smtClean="0"/>
              <a:t>When commenting, look for reasons to allow registration, not prohibit it</a:t>
            </a:r>
          </a:p>
          <a:p>
            <a:pPr lvl="1"/>
            <a:r>
              <a:rPr lang="en-US" dirty="0" smtClean="0"/>
              <a:t>Heralds want a reputation for being helpful, not obstructionist!</a:t>
            </a:r>
          </a:p>
        </p:txBody>
      </p:sp>
    </p:spTree>
    <p:extLst>
      <p:ext uri="{BB962C8B-B14F-4D97-AF65-F5344CB8AC3E}">
        <p14:creationId xmlns:p14="http://schemas.microsoft.com/office/powerpoint/2010/main" val="28495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Elmet</a:t>
            </a:r>
            <a:r>
              <a:rPr lang="en-US" dirty="0" smtClean="0"/>
              <a:t> Herald – I am the East Kingdom heraldic education deputy</a:t>
            </a:r>
          </a:p>
          <a:p>
            <a:r>
              <a:rPr lang="en-US" dirty="0" smtClean="0">
                <a:hlinkClick r:id="rId2"/>
              </a:rPr>
              <a:t>elmet@eastkingdom.org</a:t>
            </a:r>
          </a:p>
          <a:p>
            <a:r>
              <a:rPr lang="en-US" dirty="0" smtClean="0">
                <a:hlinkClick r:id="rId2"/>
              </a:rPr>
              <a:t>jgalak@gmail.com</a:t>
            </a:r>
            <a:endParaRPr lang="en-US" dirty="0" smtClean="0"/>
          </a:p>
          <a:p>
            <a:r>
              <a:rPr lang="en-US" dirty="0"/>
              <a:t>This handout can be found at:</a:t>
            </a:r>
          </a:p>
          <a:p>
            <a:pPr lvl="1"/>
            <a:r>
              <a:rPr lang="en-US" dirty="0"/>
              <a:t>http</a:t>
            </a:r>
            <a:r>
              <a:rPr lang="en-US"/>
              <a:t>://</a:t>
            </a:r>
            <a:r>
              <a:rPr lang="en-US" smtClean="0"/>
              <a:t>www.yehudaheraldry.com/ekhu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Terminology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smtClean="0"/>
              <a:t>Directions are from the point of view of the person holding the shield</a:t>
            </a:r>
            <a:endParaRPr lang="en-US" smtClean="0"/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623" y="3276600"/>
            <a:ext cx="228917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732213" y="2819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Chief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3732213" y="6172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Base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371600" y="4464050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Dexter</a:t>
            </a: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6096000" y="4464050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Sinister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Terminology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Field – base “layer” of the device</a:t>
            </a:r>
          </a:p>
          <a:p>
            <a:pPr lvl="1" eaLnBrk="1" hangingPunct="1"/>
            <a:r>
              <a:rPr lang="en-US" dirty="0" smtClean="0"/>
              <a:t>Lines of division</a:t>
            </a:r>
          </a:p>
          <a:p>
            <a:pPr eaLnBrk="1" hangingPunct="1"/>
            <a:r>
              <a:rPr lang="en-US" dirty="0" smtClean="0"/>
              <a:t>Charges – anything placed on the field (or on top of other charges)</a:t>
            </a:r>
          </a:p>
          <a:p>
            <a:pPr eaLnBrk="1" hangingPunct="1"/>
            <a:r>
              <a:rPr lang="en-US" dirty="0" smtClean="0"/>
              <a:t>Tinctures</a:t>
            </a:r>
          </a:p>
          <a:p>
            <a:pPr lvl="1" eaLnBrk="1" hangingPunct="1"/>
            <a:r>
              <a:rPr lang="en-US" dirty="0" smtClean="0"/>
              <a:t>Colors</a:t>
            </a:r>
          </a:p>
          <a:p>
            <a:pPr lvl="1" eaLnBrk="1" hangingPunct="1"/>
            <a:r>
              <a:rPr lang="en-US" dirty="0" smtClean="0"/>
              <a:t>Metals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SENA</a:t>
            </a:r>
          </a:p>
          <a:p>
            <a:pPr lvl="1"/>
            <a:r>
              <a:rPr lang="en-US" dirty="0" smtClean="0"/>
              <a:t>Standards for Evaluation of Names and Armory</a:t>
            </a:r>
          </a:p>
          <a:p>
            <a:pPr lvl="1"/>
            <a:r>
              <a:rPr lang="en-US" dirty="0"/>
              <a:t>Found at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heraldry.sca.org/laurel/sena.html</a:t>
            </a:r>
            <a:endParaRPr lang="en-US" dirty="0" smtClean="0"/>
          </a:p>
          <a:p>
            <a:pPr lvl="1"/>
            <a:r>
              <a:rPr lang="en-US" dirty="0" smtClean="0"/>
              <a:t>Current rules for all submissions</a:t>
            </a:r>
          </a:p>
          <a:p>
            <a:pPr lvl="1"/>
            <a:r>
              <a:rPr lang="en-US" dirty="0" smtClean="0"/>
              <a:t>Broken into 4 main sections:</a:t>
            </a:r>
          </a:p>
          <a:p>
            <a:pPr lvl="2"/>
            <a:r>
              <a:rPr lang="en-US" dirty="0" smtClean="0"/>
              <a:t>General Principles</a:t>
            </a:r>
          </a:p>
          <a:p>
            <a:pPr lvl="2"/>
            <a:r>
              <a:rPr lang="en-US" dirty="0" smtClean="0"/>
              <a:t>Personal Names</a:t>
            </a:r>
          </a:p>
          <a:p>
            <a:pPr lvl="2"/>
            <a:r>
              <a:rPr lang="en-US" dirty="0" smtClean="0"/>
              <a:t>Non-Personal Names</a:t>
            </a:r>
          </a:p>
          <a:p>
            <a:pPr lvl="2"/>
            <a:r>
              <a:rPr lang="en-US" dirty="0" smtClean="0"/>
              <a:t>Armory</a:t>
            </a:r>
          </a:p>
          <a:p>
            <a:pPr lvl="1"/>
            <a:r>
              <a:rPr lang="en-US" dirty="0" smtClean="0"/>
              <a:t>Includes 13 </a:t>
            </a:r>
            <a:r>
              <a:rPr lang="en-US" dirty="0"/>
              <a:t>appendices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1689</Words>
  <Application>Microsoft Office PowerPoint</Application>
  <PresentationFormat>On-screen Show (4:3)</PresentationFormat>
  <Paragraphs>419</Paragraphs>
  <Slides>61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Armory 101 - Basics</vt:lpstr>
      <vt:lpstr>Introduction</vt:lpstr>
      <vt:lpstr>Resources</vt:lpstr>
      <vt:lpstr>Resources</vt:lpstr>
      <vt:lpstr>Resources</vt:lpstr>
      <vt:lpstr>Terminology</vt:lpstr>
      <vt:lpstr>Terminology</vt:lpstr>
      <vt:lpstr>Terminology</vt:lpstr>
      <vt:lpstr>Rules</vt:lpstr>
      <vt:lpstr>Rules - Basics</vt:lpstr>
      <vt:lpstr>Rules - Basics</vt:lpstr>
      <vt:lpstr>Rules - Basics</vt:lpstr>
      <vt:lpstr>Rules - Basics</vt:lpstr>
      <vt:lpstr>Rules - Basics</vt:lpstr>
      <vt:lpstr>Evolution of Heraldry</vt:lpstr>
      <vt:lpstr>Evolution of Heraldry</vt:lpstr>
      <vt:lpstr>Evolution of Heraldry</vt:lpstr>
      <vt:lpstr>Evolution of Heraldry - Marshalling</vt:lpstr>
      <vt:lpstr>Evolution of Heraldry - Marshalling</vt:lpstr>
      <vt:lpstr>Evolution of Heraldry - Marshalling</vt:lpstr>
      <vt:lpstr>Tinctures (A3B1)</vt:lpstr>
      <vt:lpstr>Tinctures (A3B1)</vt:lpstr>
      <vt:lpstr>Ordinaries</vt:lpstr>
      <vt:lpstr>Ordinaries</vt:lpstr>
      <vt:lpstr>Ordinaries</vt:lpstr>
      <vt:lpstr>Ordinaries</vt:lpstr>
      <vt:lpstr>Ordinaries</vt:lpstr>
      <vt:lpstr>Lines of Division</vt:lpstr>
      <vt:lpstr>Lines of Division</vt:lpstr>
      <vt:lpstr>Lines of Division</vt:lpstr>
      <vt:lpstr>Lines of Division</vt:lpstr>
      <vt:lpstr>Lines of Division</vt:lpstr>
      <vt:lpstr>Lines of Division</vt:lpstr>
      <vt:lpstr>Charges</vt:lpstr>
      <vt:lpstr>Charges</vt:lpstr>
      <vt:lpstr>Charges</vt:lpstr>
      <vt:lpstr>Complex Lines</vt:lpstr>
      <vt:lpstr>Complex Lines</vt:lpstr>
      <vt:lpstr>Complex Lines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Final Thoughts</vt:lpstr>
      <vt:lpstr>Final Thoughts</vt:lpstr>
      <vt:lpstr>About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be a (book) herald? Part II - Armory</dc:title>
  <dc:creator>Juliean Galak</dc:creator>
  <cp:lastModifiedBy>Juliean Galak</cp:lastModifiedBy>
  <cp:revision>115</cp:revision>
  <dcterms:created xsi:type="dcterms:W3CDTF">2013-06-02T23:13:31Z</dcterms:created>
  <dcterms:modified xsi:type="dcterms:W3CDTF">2013-09-24T03:34:02Z</dcterms:modified>
</cp:coreProperties>
</file>